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5"/>
  </p:notesMasterIdLst>
  <p:sldIdLst>
    <p:sldId id="513" r:id="rId2"/>
    <p:sldId id="730" r:id="rId3"/>
    <p:sldId id="1070" r:id="rId4"/>
    <p:sldId id="1095" r:id="rId5"/>
    <p:sldId id="1053" r:id="rId6"/>
    <p:sldId id="1096" r:id="rId7"/>
    <p:sldId id="763" r:id="rId8"/>
    <p:sldId id="883" r:id="rId9"/>
    <p:sldId id="1052" r:id="rId10"/>
    <p:sldId id="1069" r:id="rId11"/>
    <p:sldId id="876" r:id="rId12"/>
    <p:sldId id="860" r:id="rId13"/>
    <p:sldId id="759" r:id="rId14"/>
    <p:sldId id="1054" r:id="rId15"/>
    <p:sldId id="1055" r:id="rId16"/>
    <p:sldId id="1056" r:id="rId17"/>
    <p:sldId id="1057" r:id="rId18"/>
    <p:sldId id="1058" r:id="rId19"/>
    <p:sldId id="1059" r:id="rId20"/>
    <p:sldId id="1060" r:id="rId21"/>
    <p:sldId id="1061" r:id="rId22"/>
    <p:sldId id="1062" r:id="rId23"/>
    <p:sldId id="1063" r:id="rId24"/>
    <p:sldId id="1064" r:id="rId25"/>
    <p:sldId id="1065" r:id="rId26"/>
    <p:sldId id="1066" r:id="rId27"/>
    <p:sldId id="1067" r:id="rId28"/>
    <p:sldId id="1068" r:id="rId29"/>
    <p:sldId id="1071" r:id="rId30"/>
    <p:sldId id="1072" r:id="rId31"/>
    <p:sldId id="1073" r:id="rId32"/>
    <p:sldId id="1074" r:id="rId33"/>
    <p:sldId id="1077" r:id="rId34"/>
    <p:sldId id="1078" r:id="rId35"/>
    <p:sldId id="1079" r:id="rId36"/>
    <p:sldId id="1080" r:id="rId37"/>
    <p:sldId id="1081" r:id="rId38"/>
    <p:sldId id="1082" r:id="rId39"/>
    <p:sldId id="1083" r:id="rId40"/>
    <p:sldId id="1084" r:id="rId41"/>
    <p:sldId id="1085" r:id="rId42"/>
    <p:sldId id="1086" r:id="rId43"/>
    <p:sldId id="1087" r:id="rId44"/>
    <p:sldId id="1088" r:id="rId45"/>
    <p:sldId id="1090" r:id="rId46"/>
    <p:sldId id="1091" r:id="rId47"/>
    <p:sldId id="957" r:id="rId48"/>
    <p:sldId id="1097" r:id="rId49"/>
    <p:sldId id="1092" r:id="rId50"/>
    <p:sldId id="958" r:id="rId51"/>
    <p:sldId id="1089" r:id="rId52"/>
    <p:sldId id="874" r:id="rId53"/>
    <p:sldId id="291" r:id="rId54"/>
  </p:sldIdLst>
  <p:sldSz cx="9144000" cy="5143500" type="screen16x9"/>
  <p:notesSz cx="6858000" cy="9144000"/>
  <p:custDataLst>
    <p:tags r:id="rId5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7285" autoAdjust="0"/>
  </p:normalViewPr>
  <p:slideViewPr>
    <p:cSldViewPr snapToGrid="0" showGuides="1">
      <p:cViewPr>
        <p:scale>
          <a:sx n="87" d="100"/>
          <a:sy n="87" d="100"/>
        </p:scale>
        <p:origin x="832" y="-4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pPr>
              <a:buFontTx/>
              <a:buNone/>
            </a:pPr>
            <a:r>
              <a:rPr lang="en-US" b="0" dirty="0"/>
              <a:t>Module 4: Physical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base" latinLnBrk="0" hangingPunct="0">
              <a:lnSpc>
                <a:spcPct val="100000"/>
              </a:lnSpc>
              <a:spcBef>
                <a:spcPct val="0"/>
              </a:spcBef>
              <a:spcAft>
                <a:spcPct val="0"/>
              </a:spcAft>
              <a:buClrTx/>
              <a:buSzTx/>
              <a:buFontTx/>
              <a:buNone/>
              <a:tabLst/>
              <a:defRPr/>
            </a:pPr>
            <a:fld id="{ACE20BE7-F2F3-4E26-9454-50B18F790A4E}"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base" latinLnBrk="0" hangingPunct="0">
                <a:lnSpc>
                  <a:spcPct val="100000"/>
                </a:lnSpc>
                <a:spcBef>
                  <a:spcPct val="0"/>
                </a:spcBef>
                <a:spcAft>
                  <a:spcPct val="0"/>
                </a:spcAft>
                <a:buClrTx/>
                <a:buSzTx/>
                <a:buFontTx/>
                <a:buNone/>
                <a:tabLst/>
                <a:defRPr/>
              </a:pPr>
              <a:t>6</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48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4.7.1 – Packet Tracer Physical Mode</a:t>
            </a:r>
          </a:p>
        </p:txBody>
      </p:sp>
    </p:spTree>
    <p:extLst>
      <p:ext uri="{BB962C8B-B14F-4D97-AF65-F5344CB8AC3E}">
        <p14:creationId xmlns:p14="http://schemas.microsoft.com/office/powerpoint/2010/main" val="905090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Packet Tracer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4.7.3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4.7.3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508118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6199" y="4741653"/>
            <a:ext cx="2889327"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4: Physical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 </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 (Cont.)</a:t>
            </a:r>
          </a:p>
        </p:txBody>
      </p:sp>
      <p:sp>
        <p:nvSpPr>
          <p:cNvPr id="11266" name="Rectangle 34"/>
          <p:cNvSpPr>
            <a:spLocks noGrp="1" noChangeArrowheads="1"/>
          </p:cNvSpPr>
          <p:nvPr>
            <p:ph idx="1"/>
          </p:nvPr>
        </p:nvSpPr>
        <p:spPr>
          <a:xfrm>
            <a:off x="145357" y="628083"/>
            <a:ext cx="8853286" cy="4155319"/>
          </a:xfrm>
        </p:spPr>
        <p:txBody>
          <a:bodyPr/>
          <a:lstStyle/>
          <a:p>
            <a:pPr marL="0" indent="0" eaLnBrk="1" hangingPunct="1">
              <a:lnSpc>
                <a:spcPct val="85000"/>
              </a:lnSpc>
              <a:spcBef>
                <a:spcPct val="30000"/>
              </a:spcBef>
              <a:buNone/>
            </a:pPr>
            <a:r>
              <a:rPr lang="en-US" sz="1300" dirty="0"/>
              <a:t>Topic 4.3</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kinds of things do you think will generate EMI or RFI that could have an effect on UTP?</a:t>
            </a:r>
          </a:p>
          <a:p>
            <a:pPr lvl="2">
              <a:lnSpc>
                <a:spcPct val="85000"/>
              </a:lnSpc>
              <a:spcBef>
                <a:spcPct val="30000"/>
              </a:spcBef>
            </a:pPr>
            <a:r>
              <a:rPr lang="en-US" sz="1300" dirty="0"/>
              <a:t>Why do you suppose copper is the conductor of choice?</a:t>
            </a:r>
          </a:p>
          <a:p>
            <a:pPr marL="0" indent="0">
              <a:lnSpc>
                <a:spcPct val="85000"/>
              </a:lnSpc>
              <a:spcBef>
                <a:spcPct val="30000"/>
              </a:spcBef>
              <a:buNone/>
            </a:pPr>
            <a:r>
              <a:rPr lang="en-US" sz="1300" dirty="0"/>
              <a:t>Topic 4.4</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would happen if you tried to use a cable that was terminated using different standards at each end?</a:t>
            </a:r>
          </a:p>
          <a:p>
            <a:pPr lvl="2">
              <a:lnSpc>
                <a:spcPct val="85000"/>
              </a:lnSpc>
              <a:spcBef>
                <a:spcPct val="30000"/>
              </a:spcBef>
            </a:pPr>
            <a:r>
              <a:rPr lang="en-US" sz="1300" dirty="0"/>
              <a:t>What is it that makes the higher numbered categories of copper wire better?</a:t>
            </a:r>
          </a:p>
          <a:p>
            <a:pPr marL="0" indent="0">
              <a:lnSpc>
                <a:spcPct val="85000"/>
              </a:lnSpc>
              <a:spcBef>
                <a:spcPct val="30000"/>
              </a:spcBef>
              <a:buNone/>
            </a:pPr>
            <a:r>
              <a:rPr lang="en-US" sz="1300" dirty="0"/>
              <a:t>Topic 4.5</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seen or dealt with a fiber optic connection?</a:t>
            </a:r>
          </a:p>
          <a:p>
            <a:pPr lvl="2">
              <a:lnSpc>
                <a:spcPct val="85000"/>
              </a:lnSpc>
              <a:spcBef>
                <a:spcPct val="30000"/>
              </a:spcBef>
            </a:pPr>
            <a:r>
              <a:rPr lang="en-US" sz="1300" dirty="0"/>
              <a:t>If available, pass around some fiber optic patch cables with different connectors.</a:t>
            </a:r>
          </a:p>
          <a:p>
            <a:pPr marL="0" indent="0">
              <a:lnSpc>
                <a:spcPct val="85000"/>
              </a:lnSpc>
              <a:spcBef>
                <a:spcPct val="30000"/>
              </a:spcBef>
              <a:buNone/>
            </a:pPr>
            <a:r>
              <a:rPr lang="en-US" sz="1300" dirty="0"/>
              <a:t>Topic 4.6</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used a wireless device other than 802.11 Wi-Fi?</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4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11</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2386965"/>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Packet Tracer Physical Mode Activity</a:t>
                      </a:r>
                    </a:p>
                  </a:txBody>
                  <a:tcPr marL="9525" marR="9525" marT="9525" marB="0" anchor="b"/>
                </a:tc>
                <a:tc>
                  <a:txBody>
                    <a:bodyPr/>
                    <a:lstStyle/>
                    <a:p>
                      <a:r>
                        <a:rPr lang="en-US" dirty="0"/>
                        <a:t>These activities are completed using Packet Tracer in Physical Mode. </a:t>
                      </a:r>
                    </a:p>
                  </a:txBody>
                  <a:tcPr/>
                </a:tc>
                <a:extLst>
                  <a:ext uri="{0D108BD9-81ED-4DB2-BD59-A6C34878D82A}">
                    <a16:rowId xmlns:a16="http://schemas.microsoft.com/office/drawing/2014/main" val="550995017"/>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To facilitate learning, the following features may be included in this module:</a:t>
            </a: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spTree>
    <p:custDataLst>
      <p:tags r:id="rId1"/>
    </p:custDataLst>
    <p:extLst>
      <p:ext uri="{BB962C8B-B14F-4D97-AF65-F5344CB8AC3E}">
        <p14:creationId xmlns:p14="http://schemas.microsoft.com/office/powerpoint/2010/main" val="315024980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92597"/>
          </a:xfrm>
        </p:spPr>
        <p:txBody>
          <a:bodyPr/>
          <a:lstStyle/>
          <a:p>
            <a:r>
              <a:rPr lang="en-US" altLang="en-US" sz="1600" dirty="0"/>
              <a:t>Module Practice and Quiz</a:t>
            </a:r>
            <a:br>
              <a:rPr lang="en-US" altLang="en-US" dirty="0"/>
            </a:br>
            <a:r>
              <a:rPr lang="en-US" altLang="en-US" dirty="0"/>
              <a:t>Packet Tracer – Physical Layer Exploration– Physical Mode</a:t>
            </a:r>
            <a:br>
              <a:rPr lang="en-US" altLang="en-US" dirty="0"/>
            </a:br>
            <a:endParaRPr lang="en-US" altLang="en-US" dirty="0"/>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94593" y="684823"/>
            <a:ext cx="9049407" cy="2628317"/>
          </a:xfrm>
        </p:spPr>
        <p:txBody>
          <a:bodyPr/>
          <a:lstStyle/>
          <a:p>
            <a:pPr marL="0" indent="0">
              <a:buNone/>
            </a:pPr>
            <a:endParaRPr lang="en-US" sz="1600" dirty="0"/>
          </a:p>
          <a:p>
            <a:pPr marL="0" indent="0">
              <a:buNone/>
            </a:pPr>
            <a:r>
              <a:rPr lang="en-US" sz="1600" dirty="0"/>
              <a:t>In this Packet Tracer Physical Mode (PTPM) activity, you will complete the following:</a:t>
            </a:r>
          </a:p>
          <a:p>
            <a:pPr marL="531812" lvl="1" indent="-342900">
              <a:spcBef>
                <a:spcPts val="600"/>
              </a:spcBef>
              <a:spcAft>
                <a:spcPts val="600"/>
              </a:spcAft>
              <a:buSzPts val="700"/>
              <a:buFont typeface="Webdings" panose="05030102010509060703" pitchFamily="18" charset="2"/>
              <a:buChar char=""/>
            </a:pPr>
            <a:r>
              <a:rPr lang="en-US" sz="1600" dirty="0">
                <a:effectLst/>
                <a:ea typeface="Calibri" panose="020F0502020204030204" pitchFamily="34" charset="0"/>
                <a:cs typeface="Times New Roman" panose="02020603050405020304" pitchFamily="18" charset="0"/>
              </a:rPr>
              <a:t>Examine Local IP Addressing Information</a:t>
            </a:r>
          </a:p>
          <a:p>
            <a:pPr marL="531812" lvl="1" indent="-342900">
              <a:spcBef>
                <a:spcPts val="600"/>
              </a:spcBef>
              <a:spcAft>
                <a:spcPts val="600"/>
              </a:spcAft>
              <a:buSzPts val="700"/>
              <a:buFont typeface="Webdings" panose="05030102010509060703" pitchFamily="18" charset="2"/>
              <a:buChar char=""/>
            </a:pPr>
            <a:r>
              <a:rPr lang="en-US" sz="1600" dirty="0">
                <a:effectLst/>
                <a:ea typeface="Calibri" panose="020F0502020204030204" pitchFamily="34" charset="0"/>
                <a:cs typeface="Times New Roman" panose="02020603050405020304" pitchFamily="18" charset="0"/>
              </a:rPr>
              <a:t>Trace the Path Between Source and Destination</a:t>
            </a:r>
          </a:p>
          <a:p>
            <a:pPr marL="0" indent="0">
              <a:buNone/>
            </a:pPr>
            <a:endParaRPr lang="en-US" sz="1600"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lvl="1">
              <a:buFont typeface="Arial" panose="020B0604020202020204" pitchFamily="34" charset="0"/>
              <a:buChar char="•"/>
            </a:pPr>
            <a:r>
              <a:rPr lang="en-US" dirty="0"/>
              <a:t>Identify Physical Characteristics of Internetworking Devices</a:t>
            </a:r>
          </a:p>
          <a:p>
            <a:pPr lvl="1">
              <a:buFont typeface="Arial" panose="020B0604020202020204" pitchFamily="34" charset="0"/>
              <a:buChar char="•"/>
            </a:pPr>
            <a:r>
              <a:rPr lang="en-US" dirty="0"/>
              <a:t>Select Correct Modules for Connectivity</a:t>
            </a:r>
          </a:p>
          <a:p>
            <a:pPr lvl="1">
              <a:buFont typeface="Arial" panose="020B0604020202020204" pitchFamily="34" charset="0"/>
              <a:buChar char="•"/>
            </a:pPr>
            <a:r>
              <a:rPr lang="en-US" dirty="0"/>
              <a:t>Connect Devices</a:t>
            </a:r>
          </a:p>
          <a:p>
            <a:pPr lvl="1">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Packet Tracer Physical Mode Activities</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These activities are completed using Packet Tracer in Physical Mode.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They are designed to emulate the corresponding Labs.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They can be used instead of the lab when access to physical equipment is not possible.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Packet Tracer Physical Mode activities may not have as much scaffolding as the PT activities that immediately precede them.</a:t>
            </a:r>
          </a:p>
          <a:p>
            <a:pPr marL="0" marR="0" lvl="0" indent="0"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Char char="§"/>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844236"/>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4.1.3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Purpose of the Physical Layer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4.2.7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Physical Layer Characteristics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4.3.6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Copper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4.4.4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Cable Pinouts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4.5.7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Fiber-Optic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4.6.4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Wireless Media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4.6.5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Connect a Wired and Wireless 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4.6.6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View Wired and Wireless NIC Information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879294228"/>
              </p:ext>
            </p:extLst>
          </p:nvPr>
        </p:nvGraphicFramePr>
        <p:xfrm>
          <a:off x="455999" y="1147358"/>
          <a:ext cx="8229418" cy="140686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4.7.1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Physical Layer Exploration</a:t>
                      </a:r>
                    </a:p>
                  </a:txBody>
                  <a:tcPr marL="68580" marR="68580" marT="34290" marB="34290" anchor="ctr"/>
                </a:tc>
                <a:tc>
                  <a:txBody>
                    <a:bodyPr/>
                    <a:lstStyle/>
                    <a:p>
                      <a:r>
                        <a:rPr lang="en-US" sz="1100" dirty="0" err="1">
                          <a:solidFill>
                            <a:srgbClr val="000000"/>
                          </a:solidFill>
                        </a:rPr>
                        <a:t>Recommneded</a:t>
                      </a:r>
                      <a:endParaRPr lang="en-US" sz="1100" dirty="0">
                        <a:solidFill>
                          <a:srgbClr val="000000"/>
                        </a:solidFill>
                      </a:endParaRPr>
                    </a:p>
                  </a:txBody>
                  <a:tcPr marL="68580" marR="68580" marT="34290" marB="34290" anchor="ctr"/>
                </a:tc>
                <a:extLst>
                  <a:ext uri="{0D108BD9-81ED-4DB2-BD59-A6C34878D82A}">
                    <a16:rowId xmlns:a16="http://schemas.microsoft.com/office/drawing/2014/main" val="2363378307"/>
                  </a:ext>
                </a:extLst>
              </a:tr>
              <a:tr h="350784">
                <a:tc>
                  <a:txBody>
                    <a:bodyPr/>
                    <a:lstStyle/>
                    <a:p>
                      <a:pPr algn="ctr"/>
                      <a:r>
                        <a:rPr lang="en-US" sz="1100" dirty="0">
                          <a:solidFill>
                            <a:srgbClr val="000000"/>
                          </a:solidFill>
                        </a:rPr>
                        <a:t>4.7.2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Connect the Physical Layer</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solidFill>
                            <a:srgbClr val="000000"/>
                          </a:solidFill>
                        </a:rPr>
                        <a:t>4.7.4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Physical Layer</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3571690490"/>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400" dirty="0"/>
              <a:t>Prior to teaching Module 4, the instructor should:</a:t>
            </a:r>
          </a:p>
          <a:p>
            <a:pPr eaLnBrk="1" hangingPunct="1">
              <a:lnSpc>
                <a:spcPct val="85000"/>
              </a:lnSpc>
              <a:spcBef>
                <a:spcPct val="30000"/>
              </a:spcBef>
              <a:buFont typeface="Arial" panose="020B0604020202020204" pitchFamily="34" charset="0"/>
              <a:buChar char="•"/>
            </a:pPr>
            <a:r>
              <a:rPr lang="en-US" sz="1400" dirty="0"/>
              <a:t>Review the activities and assessments for this module.</a:t>
            </a:r>
          </a:p>
          <a:p>
            <a:pPr eaLnBrk="1" hangingPunct="1">
              <a:lnSpc>
                <a:spcPct val="85000"/>
              </a:lnSpc>
              <a:spcBef>
                <a:spcPct val="30000"/>
              </a:spcBef>
              <a:buFont typeface="Arial" panose="020B0604020202020204" pitchFamily="34" charset="0"/>
              <a:buChar char="•"/>
            </a:pPr>
            <a:r>
              <a:rPr lang="en-US" sz="1400" dirty="0"/>
              <a:t>Try to include as many questions as possible to keep students engaged during classroom presentation.</a:t>
            </a:r>
          </a:p>
          <a:p>
            <a:pPr marL="0" indent="0" eaLnBrk="1" hangingPunct="1">
              <a:lnSpc>
                <a:spcPct val="85000"/>
              </a:lnSpc>
              <a:spcBef>
                <a:spcPct val="30000"/>
              </a:spcBef>
              <a:buNone/>
            </a:pPr>
            <a:r>
              <a:rPr lang="en-US" sz="1400" dirty="0"/>
              <a:t>Topic 4.1</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What kind of physical connection do they use in their home or work?</a:t>
            </a:r>
          </a:p>
          <a:p>
            <a:pPr lvl="2">
              <a:lnSpc>
                <a:spcPct val="85000"/>
              </a:lnSpc>
              <a:spcBef>
                <a:spcPct val="30000"/>
              </a:spcBef>
            </a:pPr>
            <a:r>
              <a:rPr lang="en-US" sz="1400" dirty="0"/>
              <a:t>Have you ever noticed the variety of physical connections in use in a typical business setting?</a:t>
            </a:r>
          </a:p>
          <a:p>
            <a:pPr marL="0" indent="0">
              <a:lnSpc>
                <a:spcPct val="85000"/>
              </a:lnSpc>
              <a:spcBef>
                <a:spcPct val="30000"/>
              </a:spcBef>
              <a:buNone/>
            </a:pPr>
            <a:r>
              <a:rPr lang="en-US" sz="1400" dirty="0"/>
              <a:t>Topic 4.2</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Can you think of scenarios outside of networking where physical standards are critical to success?</a:t>
            </a:r>
          </a:p>
          <a:p>
            <a:pPr lvl="2">
              <a:lnSpc>
                <a:spcPct val="85000"/>
              </a:lnSpc>
              <a:spcBef>
                <a:spcPct val="30000"/>
              </a:spcBef>
            </a:pPr>
            <a:r>
              <a:rPr lang="en-US" sz="1400" dirty="0"/>
              <a:t>Describe an occasion where you personally experienced the difference between Throughput and Goodput</a:t>
            </a:r>
          </a:p>
          <a:p>
            <a:pPr eaLnBrk="1" hangingPunct="1">
              <a:lnSpc>
                <a:spcPct val="85000"/>
              </a:lnSpc>
              <a:spcBef>
                <a:spcPct val="30000"/>
              </a:spcBef>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7331</TotalTime>
  <Words>4243</Words>
  <Application>Microsoft Office PowerPoint</Application>
  <PresentationFormat>On-screen Show (16:9)</PresentationFormat>
  <Paragraphs>660</Paragraphs>
  <Slides>53</Slides>
  <Notes>51</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CiscoSans ExtraLight</vt:lpstr>
      <vt:lpstr>Webdings</vt:lpstr>
      <vt:lpstr>Wingdings</vt:lpstr>
      <vt:lpstr>Default Theme</vt:lpstr>
      <vt:lpstr>Module 4: Physical Layer</vt:lpstr>
      <vt:lpstr>Instructor Materials – Module 4 Planning Guide</vt:lpstr>
      <vt:lpstr>What to Expect in this Module</vt:lpstr>
      <vt:lpstr>What to Expect in this Module (Cont.)</vt:lpstr>
      <vt:lpstr>Check Your Understanding</vt:lpstr>
      <vt:lpstr>Packet Tracer Physical Mode Activities</vt:lpstr>
      <vt:lpstr>Module 4: Activities</vt:lpstr>
      <vt:lpstr>Module 4: Activities (Cont.)</vt:lpstr>
      <vt:lpstr>Module 4: Best Practices</vt:lpstr>
      <vt:lpstr>Module 4: Best Practices (Cont.)</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Packet Tracer – Physical Layer Exploration– Physical Mode </vt:lpstr>
      <vt:lpstr>Module Practice and Quiz Packet Tracer – Connect the Physical Layer</vt:lpstr>
      <vt:lpstr>Module Practice and Quiz What did I learn in this module?</vt:lpstr>
      <vt:lpstr>Module Practice and Quiz What did I learn in this module (Cont.)?</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218</cp:revision>
  <dcterms:created xsi:type="dcterms:W3CDTF">2019-10-18T06:21:22Z</dcterms:created>
  <dcterms:modified xsi:type="dcterms:W3CDTF">2021-01-29T13:04:48Z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